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6" r:id="rId9"/>
    <p:sldId id="267" r:id="rId10"/>
    <p:sldId id="264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9"/>
    <a:srgbClr val="7D7E80"/>
    <a:srgbClr val="4472C4"/>
    <a:srgbClr val="E0FFFF"/>
    <a:srgbClr val="ED7D31"/>
    <a:srgbClr val="AFCAA3"/>
    <a:srgbClr val="5B9BD5"/>
    <a:srgbClr val="7EB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69" autoAdjust="0"/>
    <p:restoredTop sz="94660"/>
  </p:normalViewPr>
  <p:slideViewPr>
    <p:cSldViewPr snapToGrid="0">
      <p:cViewPr>
        <p:scale>
          <a:sx n="110" d="100"/>
          <a:sy n="110" d="100"/>
        </p:scale>
        <p:origin x="-2080" y="-2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Roberta Vallelunga 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Matricola 1000003065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Data: 30/03/2022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83A823-6BA6-4117-AAFC-5887325FB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48" y="155789"/>
            <a:ext cx="7449989" cy="9602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B3D7916-7073-4855-B836-818290CD5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858" y="3247846"/>
            <a:ext cx="5421679" cy="349758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F4F6596E-FCA1-43E3-838F-363E7EF80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081" y="2500767"/>
            <a:ext cx="6301304" cy="63450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68FCC0F-5B1B-4754-BBAA-CFD7E17F7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548" y="1270375"/>
            <a:ext cx="7449989" cy="1114315"/>
          </a:xfrm>
          <a:prstGeom prst="rect">
            <a:avLst/>
          </a:prstGeom>
        </p:spPr>
      </p:pic>
      <p:sp>
        <p:nvSpPr>
          <p:cNvPr id="22" name="Parentesi graffa aperta 21">
            <a:extLst>
              <a:ext uri="{FF2B5EF4-FFF2-40B4-BE49-F238E27FC236}">
                <a16:creationId xmlns:a16="http://schemas.microsoft.com/office/drawing/2014/main" id="{BBD9BC69-C9BF-4F62-A60B-20F465F3B2A5}"/>
              </a:ext>
            </a:extLst>
          </p:cNvPr>
          <p:cNvSpPr/>
          <p:nvPr/>
        </p:nvSpPr>
        <p:spPr>
          <a:xfrm>
            <a:off x="6292866" y="1290374"/>
            <a:ext cx="165686" cy="338776"/>
          </a:xfrm>
          <a:prstGeom prst="leftBrac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E53152A-4AE0-48F6-969E-19552ACB6C41}"/>
              </a:ext>
            </a:extLst>
          </p:cNvPr>
          <p:cNvSpPr txBox="1"/>
          <p:nvPr/>
        </p:nvSpPr>
        <p:spPr>
          <a:xfrm>
            <a:off x="4768648" y="1265353"/>
            <a:ext cx="151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4"/>
                </a:solidFill>
              </a:rPr>
              <a:t>padding</a:t>
            </a:r>
            <a:r>
              <a:rPr lang="it-IT" dirty="0">
                <a:solidFill>
                  <a:schemeClr val="accent4"/>
                </a:solidFill>
              </a:rPr>
              <a:t>: 50px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EA04F69-046C-4988-B776-20FBEB176AA4}"/>
              </a:ext>
            </a:extLst>
          </p:cNvPr>
          <p:cNvSpPr txBox="1"/>
          <p:nvPr/>
        </p:nvSpPr>
        <p:spPr>
          <a:xfrm>
            <a:off x="4786009" y="2644814"/>
            <a:ext cx="767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HTML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E24B4ED-5E2B-489D-BBD1-860C016BE02F}"/>
              </a:ext>
            </a:extLst>
          </p:cNvPr>
          <p:cNvSpPr txBox="1"/>
          <p:nvPr/>
        </p:nvSpPr>
        <p:spPr>
          <a:xfrm>
            <a:off x="5787334" y="5214395"/>
            <a:ext cx="59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Il tema della pagina web è la programmazione cinema.      La pagina è composta da un </a:t>
            </a:r>
            <a:r>
              <a:rPr lang="it-IT" sz="2000" dirty="0" err="1"/>
              <a:t>header</a:t>
            </a:r>
            <a:r>
              <a:rPr lang="it-IT" sz="2000" dirty="0"/>
              <a:t> con un’immagine di sfondo e un titolo, una barra di navigazione con un menu orizzontale, una sezione di contenuti dove è possibile vedere la locandina dei film, il titolo ed una breve descrizione della trama, e un </a:t>
            </a:r>
            <a:r>
              <a:rPr lang="it-IT" sz="2000" dirty="0" err="1"/>
              <a:t>footer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5B26E9C2-39E9-49BE-8BDC-31865E61AD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3588" y="254018"/>
            <a:ext cx="2491561" cy="1204451"/>
          </a:xfrm>
        </p:spPr>
      </p:pic>
      <p:pic>
        <p:nvPicPr>
          <p:cNvPr id="15" name="Immagine 14" descr="Immagine che contiene testo, screenshot, cornice&#10;&#10;Descrizione generata automaticamente">
            <a:extLst>
              <a:ext uri="{FF2B5EF4-FFF2-40B4-BE49-F238E27FC236}">
                <a16:creationId xmlns:a16="http://schemas.microsoft.com/office/drawing/2014/main" id="{90218E7E-C94E-46FC-B27A-C733877FF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388" y="10138"/>
            <a:ext cx="1186559" cy="6858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572F4C8-C68C-4A80-98AA-E71591D149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588" y="1458470"/>
            <a:ext cx="2495593" cy="120445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B94008C-EFD5-4271-8FFB-B19D8699B6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602" y="2662011"/>
            <a:ext cx="2491561" cy="120627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8ED0588-1184-43B2-9C16-220312D081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93" y="3867374"/>
            <a:ext cx="2495780" cy="1204451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4A8400E-F635-4E8A-BBE8-947F9930DC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3588" y="5061683"/>
            <a:ext cx="2491561" cy="119978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FE63977-D346-4DE3-BF22-C794FF8075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3493" y="6261470"/>
            <a:ext cx="2491561" cy="387664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3DF8333-ABA2-49F2-8752-D9DBA9C55B0D}"/>
              </a:ext>
            </a:extLst>
          </p:cNvPr>
          <p:cNvSpPr txBox="1"/>
          <p:nvPr/>
        </p:nvSpPr>
        <p:spPr>
          <a:xfrm>
            <a:off x="7351598" y="856243"/>
            <a:ext cx="2606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Versione desktop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C4B86BE-DEB6-45FA-BB7A-2E5AA6782C1E}"/>
              </a:ext>
            </a:extLst>
          </p:cNvPr>
          <p:cNvCxnSpPr>
            <a:cxnSpLocks/>
          </p:cNvCxnSpPr>
          <p:nvPr/>
        </p:nvCxnSpPr>
        <p:spPr>
          <a:xfrm flipH="1">
            <a:off x="7587665" y="1256353"/>
            <a:ext cx="1166230" cy="394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003EDFF-1A0D-44A2-9AB1-05BD2B81FF28}"/>
              </a:ext>
            </a:extLst>
          </p:cNvPr>
          <p:cNvSpPr txBox="1"/>
          <p:nvPr/>
        </p:nvSpPr>
        <p:spPr>
          <a:xfrm>
            <a:off x="8259268" y="2705339"/>
            <a:ext cx="2052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Versione mobile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D9069127-3092-4281-8794-904021AF85AA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9285516" y="3105449"/>
            <a:ext cx="1144612" cy="744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AFEAC078-B27B-470C-96C1-15F54FAA0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0966" y="2876783"/>
            <a:ext cx="2895962" cy="3828821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A01A1DD-6ADA-4C77-8573-B3949673A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095" y="144203"/>
            <a:ext cx="6275833" cy="162566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E550FB-E172-45BD-AD11-3CB5C1E66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313" y="1994288"/>
            <a:ext cx="6032615" cy="6662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DB9CDEF-C1B5-4029-900C-8578DCC3E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3386" y="2946069"/>
            <a:ext cx="3840782" cy="3794647"/>
          </a:xfrm>
          <a:prstGeom prst="rect">
            <a:avLst/>
          </a:prstGeom>
        </p:spPr>
      </p:pic>
      <p:sp>
        <p:nvSpPr>
          <p:cNvPr id="17" name="Parentesi graffa aperta 16">
            <a:extLst>
              <a:ext uri="{FF2B5EF4-FFF2-40B4-BE49-F238E27FC236}">
                <a16:creationId xmlns:a16="http://schemas.microsoft.com/office/drawing/2014/main" id="{14EC7878-99BC-43C7-B2CF-038A513D8DD7}"/>
              </a:ext>
            </a:extLst>
          </p:cNvPr>
          <p:cNvSpPr/>
          <p:nvPr/>
        </p:nvSpPr>
        <p:spPr>
          <a:xfrm>
            <a:off x="5470484" y="152396"/>
            <a:ext cx="254000" cy="1620000"/>
          </a:xfrm>
          <a:prstGeom prst="leftBrac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64593D6-4C60-4EA5-8726-3B38E89E2335}"/>
              </a:ext>
            </a:extLst>
          </p:cNvPr>
          <p:cNvSpPr txBox="1"/>
          <p:nvPr/>
        </p:nvSpPr>
        <p:spPr>
          <a:xfrm>
            <a:off x="4018959" y="787398"/>
            <a:ext cx="146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75000"/>
                  </a:schemeClr>
                </a:solidFill>
              </a:rPr>
              <a:t>height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</a:rPr>
              <a:t>: 350px</a:t>
            </a:r>
          </a:p>
        </p:txBody>
      </p:sp>
      <p:sp>
        <p:nvSpPr>
          <p:cNvPr id="21" name="Parentesi quadra aperta 20">
            <a:extLst>
              <a:ext uri="{FF2B5EF4-FFF2-40B4-BE49-F238E27FC236}">
                <a16:creationId xmlns:a16="http://schemas.microsoft.com/office/drawing/2014/main" id="{859C66E5-C748-4C84-8E93-A4CDDEA9F847}"/>
              </a:ext>
            </a:extLst>
          </p:cNvPr>
          <p:cNvSpPr/>
          <p:nvPr/>
        </p:nvSpPr>
        <p:spPr>
          <a:xfrm rot="10800000">
            <a:off x="11262388" y="743047"/>
            <a:ext cx="108000" cy="396000"/>
          </a:xfrm>
          <a:prstGeom prst="leftBracket">
            <a:avLst/>
          </a:prstGeom>
          <a:ln w="28575">
            <a:solidFill>
              <a:srgbClr val="FFFF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5B9BD5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61DEF3F-9A88-4AB9-AD12-095CA178ACEA}"/>
              </a:ext>
            </a:extLst>
          </p:cNvPr>
          <p:cNvSpPr txBox="1"/>
          <p:nvPr/>
        </p:nvSpPr>
        <p:spPr>
          <a:xfrm>
            <a:off x="10137494" y="382879"/>
            <a:ext cx="144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fontsize</a:t>
            </a:r>
            <a:r>
              <a:rPr lang="it-IT" dirty="0">
                <a:solidFill>
                  <a:srgbClr val="FFFF00"/>
                </a:solidFill>
              </a:rPr>
              <a:t>: 2em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EA20342-2572-4DA4-A7F5-FC4E01F27C13}"/>
              </a:ext>
            </a:extLst>
          </p:cNvPr>
          <p:cNvSpPr txBox="1"/>
          <p:nvPr/>
        </p:nvSpPr>
        <p:spPr>
          <a:xfrm>
            <a:off x="5000296" y="2066078"/>
            <a:ext cx="83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HTML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DA10C26-5FCD-40FC-A68F-723DABE6EDE6}"/>
              </a:ext>
            </a:extLst>
          </p:cNvPr>
          <p:cNvSpPr txBox="1"/>
          <p:nvPr/>
        </p:nvSpPr>
        <p:spPr>
          <a:xfrm>
            <a:off x="8310623" y="4502552"/>
            <a:ext cx="653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30" name="Segnaposto contenuto 29" descr="Immagine che contiene specchio, tavolo&#10;&#10;Descrizione generata automaticamente">
            <a:extLst>
              <a:ext uri="{FF2B5EF4-FFF2-40B4-BE49-F238E27FC236}">
                <a16:creationId xmlns:a16="http://schemas.microsoft.com/office/drawing/2014/main" id="{5944A62F-B6A9-4CDA-B19F-69E253F4C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481" y="1648994"/>
            <a:ext cx="787440" cy="323867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689AE1-AB84-43B4-AF5C-1C5763367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716" y="383293"/>
            <a:ext cx="7962315" cy="4334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819F2F-9109-4B11-B661-9CB054D3E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628" y="2385922"/>
            <a:ext cx="4493412" cy="422293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838CF27-A4E7-4655-8B3E-F889A93FB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139" y="1100621"/>
            <a:ext cx="6779487" cy="340127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3125CC7-C38F-47F9-9430-1869F44629D9}"/>
              </a:ext>
            </a:extLst>
          </p:cNvPr>
          <p:cNvSpPr txBox="1"/>
          <p:nvPr/>
        </p:nvSpPr>
        <p:spPr>
          <a:xfrm>
            <a:off x="3977383" y="1100621"/>
            <a:ext cx="208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AFCAA3"/>
                </a:solidFill>
              </a:rPr>
              <a:t>padding</a:t>
            </a:r>
            <a:r>
              <a:rPr lang="it-IT" dirty="0">
                <a:solidFill>
                  <a:srgbClr val="AFCAA3"/>
                </a:solidFill>
              </a:rPr>
              <a:t>: 15px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F0FFE8A-D8A7-40EB-B129-4B7678CA9481}"/>
              </a:ext>
            </a:extLst>
          </p:cNvPr>
          <p:cNvSpPr txBox="1"/>
          <p:nvPr/>
        </p:nvSpPr>
        <p:spPr>
          <a:xfrm>
            <a:off x="7993189" y="1490447"/>
            <a:ext cx="225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border</a:t>
            </a:r>
            <a:r>
              <a:rPr lang="it-IT" dirty="0"/>
              <a:t>: 2px</a:t>
            </a:r>
          </a:p>
          <a:p>
            <a:r>
              <a:rPr lang="it-IT" dirty="0" err="1"/>
              <a:t>border-radius</a:t>
            </a:r>
            <a:r>
              <a:rPr lang="it-IT" dirty="0"/>
              <a:t>: 100px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37AECCEF-645F-40B1-BE6B-B9E109672770}"/>
              </a:ext>
            </a:extLst>
          </p:cNvPr>
          <p:cNvSpPr txBox="1"/>
          <p:nvPr/>
        </p:nvSpPr>
        <p:spPr>
          <a:xfrm>
            <a:off x="4988691" y="4404167"/>
            <a:ext cx="85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it-IT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5689AE1-AB84-43B4-AF5C-1C5763367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41" y="406201"/>
            <a:ext cx="7702942" cy="30925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C77CA05-12E5-4589-AC91-E43A7728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653"/>
          <a:stretch/>
        </p:blipFill>
        <p:spPr>
          <a:xfrm>
            <a:off x="4092415" y="2360650"/>
            <a:ext cx="2595326" cy="139877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5773236-4B88-4731-97D7-8C3ED1295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20" y="1544717"/>
            <a:ext cx="2595326" cy="374828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289522E-4A7B-4D69-882A-5E5811016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099" y="2153519"/>
            <a:ext cx="2805853" cy="258492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2E28EF3-9A1B-46BF-821B-DDE31CCF0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34"/>
          <a:stretch/>
        </p:blipFill>
        <p:spPr>
          <a:xfrm>
            <a:off x="4083543" y="3759428"/>
            <a:ext cx="2595326" cy="1137571"/>
          </a:xfrm>
          <a:prstGeom prst="rect">
            <a:avLst/>
          </a:prstGeom>
        </p:spPr>
      </p:pic>
      <p:sp>
        <p:nvSpPr>
          <p:cNvPr id="22" name="Parentesi quadra chiusa 21">
            <a:extLst>
              <a:ext uri="{FF2B5EF4-FFF2-40B4-BE49-F238E27FC236}">
                <a16:creationId xmlns:a16="http://schemas.microsoft.com/office/drawing/2014/main" id="{4FD0261A-5A96-44CF-B658-B93DFA1B5AC3}"/>
              </a:ext>
            </a:extLst>
          </p:cNvPr>
          <p:cNvSpPr/>
          <p:nvPr/>
        </p:nvSpPr>
        <p:spPr>
          <a:xfrm>
            <a:off x="10381774" y="468728"/>
            <a:ext cx="55084" cy="1800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CB3B9E1-215D-4C96-82CE-20497B1B527E}"/>
              </a:ext>
            </a:extLst>
          </p:cNvPr>
          <p:cNvSpPr txBox="1"/>
          <p:nvPr/>
        </p:nvSpPr>
        <p:spPr>
          <a:xfrm flipH="1">
            <a:off x="9992300" y="712562"/>
            <a:ext cx="168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472C4"/>
                </a:solidFill>
              </a:rPr>
              <a:t>font-size: 14px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50FE2-1101-4558-8381-AB452DA11AD2}"/>
              </a:ext>
            </a:extLst>
          </p:cNvPr>
          <p:cNvSpPr txBox="1"/>
          <p:nvPr/>
        </p:nvSpPr>
        <p:spPr>
          <a:xfrm>
            <a:off x="7549119" y="5607005"/>
            <a:ext cx="112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17669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it-IT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E429E2-41EA-4E4C-A2A9-A0F0A745FF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r="2557"/>
          <a:stretch/>
        </p:blipFill>
        <p:spPr>
          <a:xfrm>
            <a:off x="4274544" y="-1698"/>
            <a:ext cx="3194892" cy="184440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6CB0141-F4AA-41DB-9005-3B8942EA8B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t="1614" r="2563"/>
          <a:stretch/>
        </p:blipFill>
        <p:spPr>
          <a:xfrm>
            <a:off x="4274543" y="1800337"/>
            <a:ext cx="3194892" cy="181464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78CC7BC-7C8B-4101-A300-BE91D0BA6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2563"/>
          <a:stretch/>
        </p:blipFill>
        <p:spPr>
          <a:xfrm>
            <a:off x="4274355" y="3608943"/>
            <a:ext cx="3194892" cy="18444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83EBDAF-5AB5-4D1B-B2FA-2B7447AB48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r="2584"/>
          <a:stretch/>
        </p:blipFill>
        <p:spPr>
          <a:xfrm>
            <a:off x="4274543" y="5449755"/>
            <a:ext cx="3194704" cy="134765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1F84770-83DC-4484-A9A8-DD59CBE88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6862" y="36010"/>
            <a:ext cx="4663106" cy="393834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787D1D84-8AE9-4936-8B00-3FDDF3F083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"/>
          <a:stretch/>
        </p:blipFill>
        <p:spPr>
          <a:xfrm>
            <a:off x="7532778" y="3949845"/>
            <a:ext cx="4663106" cy="26553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F0072EC-D772-4737-BB66-9DB15C95B75A}"/>
              </a:ext>
            </a:extLst>
          </p:cNvPr>
          <p:cNvSpPr txBox="1"/>
          <p:nvPr/>
        </p:nvSpPr>
        <p:spPr>
          <a:xfrm>
            <a:off x="9682222" y="6557456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it-IT" sz="20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9A4D41F-3B99-4C23-A374-178F6DC44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8" t="11888" r="49164" b="23855"/>
          <a:stretch/>
        </p:blipFill>
        <p:spPr>
          <a:xfrm>
            <a:off x="4134810" y="1907839"/>
            <a:ext cx="2600364" cy="357945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8737C3D-47CB-4400-AD9F-8E1A261B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7" t="12691" r="46483" b="23848"/>
          <a:stretch/>
        </p:blipFill>
        <p:spPr>
          <a:xfrm>
            <a:off x="6841189" y="1907839"/>
            <a:ext cx="2600364" cy="317787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C486BD1-7F64-45FD-9159-4C5156A95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78" t="13655" r="52197" b="36483"/>
          <a:stretch/>
        </p:blipFill>
        <p:spPr>
          <a:xfrm>
            <a:off x="9547568" y="1926622"/>
            <a:ext cx="2600364" cy="314030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223C98D-26CB-4478-84D1-31A1D196F322}"/>
              </a:ext>
            </a:extLst>
          </p:cNvPr>
          <p:cNvSpPr txBox="1"/>
          <p:nvPr/>
        </p:nvSpPr>
        <p:spPr>
          <a:xfrm>
            <a:off x="7737675" y="5693312"/>
            <a:ext cx="937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55739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it-IT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7D4687-D70F-4278-87FB-97F86B1C8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" r="1326"/>
          <a:stretch/>
        </p:blipFill>
        <p:spPr>
          <a:xfrm>
            <a:off x="4152920" y="547662"/>
            <a:ext cx="8002495" cy="4525588"/>
          </a:xfrm>
          <a:prstGeom prst="rect">
            <a:avLst/>
          </a:prstGeom>
        </p:spPr>
      </p:pic>
      <p:sp>
        <p:nvSpPr>
          <p:cNvPr id="4" name="Parentesi quadra aperta 3">
            <a:extLst>
              <a:ext uri="{FF2B5EF4-FFF2-40B4-BE49-F238E27FC236}">
                <a16:creationId xmlns:a16="http://schemas.microsoft.com/office/drawing/2014/main" id="{6DA7B94D-C2DC-4B22-805B-5CE1B2E5A5EA}"/>
              </a:ext>
            </a:extLst>
          </p:cNvPr>
          <p:cNvSpPr/>
          <p:nvPr/>
        </p:nvSpPr>
        <p:spPr>
          <a:xfrm>
            <a:off x="6884162" y="749808"/>
            <a:ext cx="45720" cy="109728"/>
          </a:xfrm>
          <a:prstGeom prst="leftBracket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8A1D7FD-0527-4270-8B3C-4BA4F10B120B}"/>
              </a:ext>
            </a:extLst>
          </p:cNvPr>
          <p:cNvSpPr txBox="1"/>
          <p:nvPr/>
        </p:nvSpPr>
        <p:spPr>
          <a:xfrm>
            <a:off x="5413206" y="650863"/>
            <a:ext cx="1511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solidFill>
                  <a:srgbClr val="ED7D31"/>
                </a:solidFill>
              </a:rPr>
              <a:t>margin</a:t>
            </a:r>
            <a:r>
              <a:rPr lang="it-IT" sz="1200" dirty="0">
                <a:solidFill>
                  <a:srgbClr val="ED7D31"/>
                </a:solidFill>
              </a:rPr>
              <a:t>-bottom: 20px</a:t>
            </a:r>
            <a:endParaRPr lang="it-IT" dirty="0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89E4C716-26C2-4FF3-A6BF-F22800CFF97F}"/>
              </a:ext>
            </a:extLst>
          </p:cNvPr>
          <p:cNvSpPr/>
          <p:nvPr/>
        </p:nvSpPr>
        <p:spPr>
          <a:xfrm>
            <a:off x="6620256" y="937006"/>
            <a:ext cx="144000" cy="3497834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Parentesi graffa aperta 18">
            <a:extLst>
              <a:ext uri="{FF2B5EF4-FFF2-40B4-BE49-F238E27FC236}">
                <a16:creationId xmlns:a16="http://schemas.microsoft.com/office/drawing/2014/main" id="{7B9158F6-15D0-442E-8DEA-2ED8D2C0030C}"/>
              </a:ext>
            </a:extLst>
          </p:cNvPr>
          <p:cNvSpPr/>
          <p:nvPr/>
        </p:nvSpPr>
        <p:spPr>
          <a:xfrm rot="5400000">
            <a:off x="8066065" y="-357287"/>
            <a:ext cx="108000" cy="232219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57A1EB2-70A6-4CB6-8A17-C37A3E2E3BD9}"/>
              </a:ext>
            </a:extLst>
          </p:cNvPr>
          <p:cNvSpPr txBox="1"/>
          <p:nvPr/>
        </p:nvSpPr>
        <p:spPr>
          <a:xfrm>
            <a:off x="4982439" y="1634272"/>
            <a:ext cx="1996062" cy="64633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rgbClr val="4472C4"/>
                </a:solidFill>
              </a:rPr>
              <a:t>width</a:t>
            </a:r>
            <a:r>
              <a:rPr lang="it-IT" sz="1200" dirty="0">
                <a:solidFill>
                  <a:srgbClr val="4472C4"/>
                </a:solidFill>
              </a:rPr>
              <a:t>: 60% </a:t>
            </a:r>
            <a:r>
              <a:rPr lang="it-IT" sz="1200" dirty="0" err="1">
                <a:solidFill>
                  <a:srgbClr val="4472C4"/>
                </a:solidFill>
              </a:rPr>
              <a:t>img</a:t>
            </a:r>
            <a:r>
              <a:rPr lang="it-IT" sz="1200" dirty="0">
                <a:solidFill>
                  <a:srgbClr val="4472C4"/>
                </a:solidFill>
              </a:rPr>
              <a:t> originale</a:t>
            </a:r>
          </a:p>
          <a:p>
            <a:r>
              <a:rPr lang="it-IT" sz="1200" dirty="0" err="1">
                <a:solidFill>
                  <a:srgbClr val="4472C4"/>
                </a:solidFill>
              </a:rPr>
              <a:t>height</a:t>
            </a:r>
            <a:r>
              <a:rPr lang="it-IT" sz="1200" dirty="0">
                <a:solidFill>
                  <a:srgbClr val="4472C4"/>
                </a:solidFill>
              </a:rPr>
              <a:t>: 60% </a:t>
            </a:r>
            <a:r>
              <a:rPr lang="it-IT" sz="1200" dirty="0" err="1">
                <a:solidFill>
                  <a:srgbClr val="4472C4"/>
                </a:solidFill>
              </a:rPr>
              <a:t>img</a:t>
            </a:r>
            <a:r>
              <a:rPr lang="it-IT" sz="1200" dirty="0">
                <a:solidFill>
                  <a:srgbClr val="4472C4"/>
                </a:solidFill>
              </a:rPr>
              <a:t> originale</a:t>
            </a:r>
          </a:p>
          <a:p>
            <a:endParaRPr lang="it-IT" sz="1200" dirty="0">
              <a:solidFill>
                <a:srgbClr val="4472C4"/>
              </a:solidFill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785219E-39B7-4A2C-834C-0FCF8A8FDADA}"/>
              </a:ext>
            </a:extLst>
          </p:cNvPr>
          <p:cNvCxnSpPr>
            <a:cxnSpLocks/>
          </p:cNvCxnSpPr>
          <p:nvPr/>
        </p:nvCxnSpPr>
        <p:spPr>
          <a:xfrm>
            <a:off x="6960052" y="883208"/>
            <a:ext cx="2375530" cy="0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68B78CC-6A45-4D79-A13E-5A43848663EA}"/>
              </a:ext>
            </a:extLst>
          </p:cNvPr>
          <p:cNvCxnSpPr>
            <a:cxnSpLocks/>
          </p:cNvCxnSpPr>
          <p:nvPr/>
        </p:nvCxnSpPr>
        <p:spPr>
          <a:xfrm>
            <a:off x="6972752" y="4496358"/>
            <a:ext cx="2375530" cy="0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AED4211-7350-4A91-8771-D64EA4230DEE}"/>
              </a:ext>
            </a:extLst>
          </p:cNvPr>
          <p:cNvSpPr txBox="1"/>
          <p:nvPr/>
        </p:nvSpPr>
        <p:spPr>
          <a:xfrm>
            <a:off x="9351367" y="719308"/>
            <a:ext cx="1283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>
                <a:solidFill>
                  <a:srgbClr val="FFE699"/>
                </a:solidFill>
              </a:rPr>
              <a:t>margin</a:t>
            </a:r>
            <a:r>
              <a:rPr lang="it-IT" sz="1200" b="1" dirty="0">
                <a:solidFill>
                  <a:srgbClr val="FFE699"/>
                </a:solidFill>
              </a:rPr>
              <a:t>-top: 10px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12DD0A0-30A5-4930-BA65-09593699AC0C}"/>
              </a:ext>
            </a:extLst>
          </p:cNvPr>
          <p:cNvSpPr txBox="1"/>
          <p:nvPr/>
        </p:nvSpPr>
        <p:spPr>
          <a:xfrm>
            <a:off x="9349406" y="4321740"/>
            <a:ext cx="15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margin</a:t>
            </a:r>
            <a:r>
              <a:rPr lang="it-IT" sz="1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-bottom: 10px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ECA5FCF-3238-4FE6-92FC-28876F2F39CE}"/>
              </a:ext>
            </a:extLst>
          </p:cNvPr>
          <p:cNvSpPr txBox="1"/>
          <p:nvPr/>
        </p:nvSpPr>
        <p:spPr>
          <a:xfrm>
            <a:off x="9281160" y="2434609"/>
            <a:ext cx="907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solidFill>
                  <a:srgbClr val="7D7E80"/>
                </a:solidFill>
              </a:rPr>
              <a:t>border</a:t>
            </a:r>
            <a:r>
              <a:rPr lang="it-IT" sz="1200" dirty="0">
                <a:solidFill>
                  <a:srgbClr val="7D7E80"/>
                </a:solidFill>
              </a:rPr>
              <a:t>: 5px</a:t>
            </a:r>
          </a:p>
        </p:txBody>
      </p:sp>
      <p:sp>
        <p:nvSpPr>
          <p:cNvPr id="32" name="Parentesi quadra chiusa 31">
            <a:extLst>
              <a:ext uri="{FF2B5EF4-FFF2-40B4-BE49-F238E27FC236}">
                <a16:creationId xmlns:a16="http://schemas.microsoft.com/office/drawing/2014/main" id="{C2AC5820-95D8-4FB2-AD72-EB0D8DFD822D}"/>
              </a:ext>
            </a:extLst>
          </p:cNvPr>
          <p:cNvSpPr/>
          <p:nvPr/>
        </p:nvSpPr>
        <p:spPr>
          <a:xfrm>
            <a:off x="10096500" y="4902200"/>
            <a:ext cx="91896" cy="387350"/>
          </a:xfrm>
          <a:prstGeom prst="rightBracke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E61CE66-8E14-460B-9360-D8359C00ABB8}"/>
              </a:ext>
            </a:extLst>
          </p:cNvPr>
          <p:cNvSpPr txBox="1"/>
          <p:nvPr/>
        </p:nvSpPr>
        <p:spPr>
          <a:xfrm>
            <a:off x="10217150" y="4901800"/>
            <a:ext cx="1511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>
                <a:solidFill>
                  <a:schemeClr val="accent6">
                    <a:lumMod val="75000"/>
                  </a:schemeClr>
                </a:solidFill>
              </a:rPr>
              <a:t>margin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</a:rPr>
              <a:t>-bottom: 80px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6948067-3F57-4531-AD4F-6E2DA8347EE8}"/>
              </a:ext>
            </a:extLst>
          </p:cNvPr>
          <p:cNvSpPr txBox="1"/>
          <p:nvPr/>
        </p:nvSpPr>
        <p:spPr>
          <a:xfrm>
            <a:off x="4746946" y="5578652"/>
            <a:ext cx="508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Le misure si ripetono per ogni </a:t>
            </a:r>
            <a:r>
              <a:rPr lang="it-IT" dirty="0" err="1"/>
              <a:t>flex</a:t>
            </a:r>
            <a:r>
              <a:rPr lang="it-IT" dirty="0"/>
              <a:t> item della </a:t>
            </a:r>
            <a:r>
              <a:rPr lang="it-IT" dirty="0" err="1"/>
              <a:t>section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205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Menù navigazione</vt:lpstr>
      <vt:lpstr>Sezione contenuti</vt:lpstr>
      <vt:lpstr>Sezione contenuti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ROBERTA VALLELUNGA</cp:lastModifiedBy>
  <cp:revision>19</cp:revision>
  <dcterms:created xsi:type="dcterms:W3CDTF">2021-03-24T16:57:46Z</dcterms:created>
  <dcterms:modified xsi:type="dcterms:W3CDTF">2022-03-31T09:01:26Z</dcterms:modified>
</cp:coreProperties>
</file>